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41"/>
  </p:notesMasterIdLst>
  <p:sldIdLst>
    <p:sldId id="256" r:id="rId5"/>
    <p:sldId id="259" r:id="rId6"/>
    <p:sldId id="445" r:id="rId7"/>
    <p:sldId id="476" r:id="rId8"/>
    <p:sldId id="447" r:id="rId9"/>
    <p:sldId id="448" r:id="rId10"/>
    <p:sldId id="449" r:id="rId11"/>
    <p:sldId id="473" r:id="rId12"/>
    <p:sldId id="471" r:id="rId13"/>
    <p:sldId id="472" r:id="rId14"/>
    <p:sldId id="474" r:id="rId15"/>
    <p:sldId id="451" r:id="rId16"/>
    <p:sldId id="261" r:id="rId17"/>
    <p:sldId id="480" r:id="rId18"/>
    <p:sldId id="450" r:id="rId19"/>
    <p:sldId id="430" r:id="rId20"/>
    <p:sldId id="422" r:id="rId21"/>
    <p:sldId id="477" r:id="rId22"/>
    <p:sldId id="459" r:id="rId23"/>
    <p:sldId id="475" r:id="rId24"/>
    <p:sldId id="478" r:id="rId25"/>
    <p:sldId id="452" r:id="rId26"/>
    <p:sldId id="453" r:id="rId27"/>
    <p:sldId id="454" r:id="rId28"/>
    <p:sldId id="455" r:id="rId29"/>
    <p:sldId id="456" r:id="rId30"/>
    <p:sldId id="458" r:id="rId31"/>
    <p:sldId id="457" r:id="rId32"/>
    <p:sldId id="462" r:id="rId33"/>
    <p:sldId id="463" r:id="rId34"/>
    <p:sldId id="464" r:id="rId35"/>
    <p:sldId id="465" r:id="rId36"/>
    <p:sldId id="466" r:id="rId37"/>
    <p:sldId id="468" r:id="rId38"/>
    <p:sldId id="470" r:id="rId39"/>
    <p:sldId id="414" r:id="rId40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3896">
          <p15:clr>
            <a:srgbClr val="A4A3A4"/>
          </p15:clr>
        </p15:guide>
        <p15:guide id="9" pos="521">
          <p15:clr>
            <a:srgbClr val="A4A3A4"/>
          </p15:clr>
        </p15:guide>
        <p15:guide id="10" pos="4211">
          <p15:clr>
            <a:srgbClr val="A4A3A4"/>
          </p15:clr>
        </p15:guide>
        <p15:guide id="11" pos="7299">
          <p15:clr>
            <a:srgbClr val="A4A3A4"/>
          </p15:clr>
        </p15:guide>
        <p15:guide id="12" pos="5316">
          <p15:clr>
            <a:srgbClr val="A4A3A4"/>
          </p15:clr>
        </p15:guide>
        <p15:guide id="13" pos="291">
          <p15:clr>
            <a:srgbClr val="A4A3A4"/>
          </p15:clr>
        </p15:guide>
        <p15:guide id="14" pos="343">
          <p15:clr>
            <a:srgbClr val="A4A3A4"/>
          </p15:clr>
        </p15:guide>
        <p15:guide id="15" pos="6809">
          <p15:clr>
            <a:srgbClr val="A4A3A4"/>
          </p15:clr>
        </p15:guide>
        <p15:guide id="16" pos="6888">
          <p15:clr>
            <a:srgbClr val="A4A3A4"/>
          </p15:clr>
        </p15:guide>
        <p15:guide id="17" pos="647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142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965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730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siaryna Sadouskaya" initials="KS" lastIdx="1" clrIdx="0">
    <p:extLst>
      <p:ext uri="{19B8F6BF-5375-455C-9EA6-DF929625EA0E}">
        <p15:presenceInfo xmlns:p15="http://schemas.microsoft.com/office/powerpoint/2012/main" userId="S-1-5-21-6361574-293082422-13007618-426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547"/>
    <a:srgbClr val="A3C644"/>
    <a:srgbClr val="7F993A"/>
    <a:srgbClr val="D2CB3E"/>
    <a:srgbClr val="EFF2DC"/>
    <a:srgbClr val="0E4550"/>
    <a:srgbClr val="39C2D7"/>
    <a:srgbClr val="B22746"/>
    <a:srgbClr val="D28899"/>
    <a:srgbClr val="B5C2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84070" autoAdjust="0"/>
  </p:normalViewPr>
  <p:slideViewPr>
    <p:cSldViewPr snapToGrid="0">
      <p:cViewPr varScale="1">
        <p:scale>
          <a:sx n="95" d="100"/>
          <a:sy n="95" d="100"/>
        </p:scale>
        <p:origin x="1090" y="67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1428"/>
        <p:guide orient="horz" pos="1619"/>
        <p:guide orient="horz" pos="1031"/>
        <p:guide orient="horz" pos="2774"/>
        <p:guide orient="horz" pos="965"/>
        <p:guide pos="2922"/>
        <p:guide pos="391"/>
        <p:guide pos="3158"/>
        <p:guide pos="5474"/>
        <p:guide pos="3987"/>
        <p:guide pos="218"/>
        <p:guide pos="730"/>
        <p:guide pos="5107"/>
        <p:guide pos="5166"/>
        <p:guide pos="4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1568-444F-421E-A10D-6FDD902BAD2C}" type="datetimeFigureOut">
              <a:rPr lang="en-US" smtClean="0"/>
              <a:t>5/23/2019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2B97E-DA09-4280-98D1-356C56BD5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94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51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71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89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96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42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79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20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41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820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342900">
              <a:defRPr/>
            </a:pPr>
            <a:fld id="{7AE90029-A909-AD4E-9775-A0D64990AD22}" type="slidenum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47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74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454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80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29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47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15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63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142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62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50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52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65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24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283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1302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50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128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49275" y="650875"/>
            <a:ext cx="5789613" cy="3257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585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8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12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0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36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9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4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sz="14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38103" y="-141032"/>
            <a:ext cx="9627732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7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 b="0" i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966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4762355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28016" marR="0" indent="-12801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0" i="0" baseline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1" i="1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="1" i="1" baseline="0">
                <a:solidFill>
                  <a:schemeClr val="tx1"/>
                </a:solidFill>
                <a:latin typeface="Trebuchet MS"/>
                <a:cs typeface="Trebuchet MS"/>
              </a:defRPr>
            </a:lvl2pPr>
            <a:lvl3pPr>
              <a:lnSpc>
                <a:spcPct val="120000"/>
              </a:lnSpc>
              <a:defRPr sz="1100" b="1" i="1" baseline="0">
                <a:solidFill>
                  <a:schemeClr val="tx1"/>
                </a:solidFill>
                <a:latin typeface="Trebuchet MS"/>
                <a:cs typeface="Trebuchet M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8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3394371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4"/>
            <a:ext cx="3788538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2496459"/>
            <a:ext cx="6488113" cy="6924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15402381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accent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6"/>
            <a:ext cx="8332740" cy="338328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="0" i="0" baseline="0">
                <a:latin typeface="Trebuchet MS"/>
                <a:cs typeface="Trebuchet MS"/>
              </a:defRPr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4145521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i="0" cap="all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704274"/>
            <a:ext cx="9144000" cy="2834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50590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7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6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3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14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7100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8810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04274"/>
            <a:ext cx="778669" cy="41563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000" baseline="0">
                <a:latin typeface="Arial Black"/>
                <a:cs typeface="Arial Black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CLICK TO ADD TITLE</a:t>
            </a:r>
          </a:p>
        </p:txBody>
      </p:sp>
      <p:sp>
        <p:nvSpPr>
          <p:cNvPr id="4" name="Oval 3"/>
          <p:cNvSpPr/>
          <p:nvPr/>
        </p:nvSpPr>
        <p:spPr>
          <a:xfrm>
            <a:off x="601266" y="2608236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347518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1266" y="1222782"/>
            <a:ext cx="348437" cy="34843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089728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1266" y="3993690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119620" y="92407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2944813" y="92407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119620" y="2309525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2944813" y="2309526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20" y="369498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944813" y="369498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67871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2351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3681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2845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92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49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62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221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34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26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51860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3190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12354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966892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264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527347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160796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3" r:id="rId4"/>
    <p:sldLayoutId id="2147483754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11" r:id="rId14"/>
    <p:sldLayoutId id="2147483749" r:id="rId15"/>
    <p:sldLayoutId id="2147483776" r:id="rId16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764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0986" y="2045824"/>
            <a:ext cx="7418150" cy="483014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FRIENDS day: Big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May 2019</a:t>
            </a:r>
          </a:p>
        </p:txBody>
      </p:sp>
      <p:pic>
        <p:nvPicPr>
          <p:cNvPr id="8" name="Picture Placeholder 1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5402057" y="476820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 lnSpcReduction="1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400" b="0" i="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by Sergei Stafeev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81F79D7-0036-4A8B-97B5-F4C0D21844B2}"/>
              </a:ext>
            </a:extLst>
          </p:cNvPr>
          <p:cNvSpPr txBox="1">
            <a:spLocks/>
          </p:cNvSpPr>
          <p:nvPr/>
        </p:nvSpPr>
        <p:spPr>
          <a:xfrm>
            <a:off x="660399" y="3677962"/>
            <a:ext cx="5817746" cy="277768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txBody>
          <a:bodyPr wrap="none" lIns="68580" tIns="27432" rIns="68580" bIns="3429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buFontTx/>
              <a:buNone/>
              <a:defRPr sz="1400" kern="1200" cap="all" baseline="0">
                <a:solidFill>
                  <a:srgbClr val="FFFFFF"/>
                </a:solidFill>
                <a:latin typeface="Arial Black"/>
                <a:ea typeface="+mn-ea"/>
                <a:cs typeface="Arial Black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https://github.com/sergysta/bd-workshop-may.git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22E95E-8A1C-4DDF-B990-5CAC811616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067" y="2879524"/>
            <a:ext cx="4089196" cy="277768"/>
          </a:xfrm>
        </p:spPr>
        <p:txBody>
          <a:bodyPr/>
          <a:lstStyle/>
          <a:p>
            <a:r>
              <a:rPr lang="en-US" dirty="0"/>
              <a:t>Typical day of a big data engineer</a:t>
            </a:r>
          </a:p>
        </p:txBody>
      </p:sp>
    </p:spTree>
    <p:extLst>
      <p:ext uri="{BB962C8B-B14F-4D97-AF65-F5344CB8AC3E}">
        <p14:creationId xmlns:p14="http://schemas.microsoft.com/office/powerpoint/2010/main" val="145123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YARN</a:t>
            </a:r>
          </a:p>
        </p:txBody>
      </p:sp>
      <p:pic>
        <p:nvPicPr>
          <p:cNvPr id="2052" name="Picture 4" descr="ÐÐ¾ÑÐ¾Ð¶ÐµÐµ Ð¸Ð·Ð¾Ð±ÑÐ°Ð¶ÐµÐ½Ð¸Ðµ">
            <a:extLst>
              <a:ext uri="{FF2B5EF4-FFF2-40B4-BE49-F238E27FC236}">
                <a16:creationId xmlns:a16="http://schemas.microsoft.com/office/drawing/2014/main" id="{BAAF59C4-AC8B-49DB-860E-D64611113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960" y="930442"/>
            <a:ext cx="5094079" cy="365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369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mapreduce</a:t>
            </a:r>
            <a:endParaRPr lang="en-US" cap="all" dirty="0"/>
          </a:p>
        </p:txBody>
      </p:sp>
      <p:pic>
        <p:nvPicPr>
          <p:cNvPr id="1030" name="Picture 6" descr="ÐÐ°ÑÑÐ¸Ð½ÐºÐ¸ Ð¿Ð¾ Ð·Ð°Ð¿ÑÐ¾ÑÑ mapreduce">
            <a:extLst>
              <a:ext uri="{FF2B5EF4-FFF2-40B4-BE49-F238E27FC236}">
                <a16:creationId xmlns:a16="http://schemas.microsoft.com/office/drawing/2014/main" id="{9EF0ABCA-2119-420F-90C2-9EA4C21C7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21"/>
          <a:stretch/>
        </p:blipFill>
        <p:spPr bwMode="auto">
          <a:xfrm>
            <a:off x="611866" y="958596"/>
            <a:ext cx="7920268" cy="356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856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</a:t>
            </a:r>
          </a:p>
        </p:txBody>
      </p:sp>
      <p:pic>
        <p:nvPicPr>
          <p:cNvPr id="4098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021C583-87DE-4EA2-AF89-D53DE796C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47" y="797773"/>
            <a:ext cx="7736305" cy="386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C488C2-7519-44E8-B9B0-8B9FE862F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47" y="896493"/>
            <a:ext cx="7735380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01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228034" cy="1077987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PROBLEM OVERVIEW</a:t>
            </a:r>
          </a:p>
        </p:txBody>
      </p:sp>
    </p:spTree>
    <p:extLst>
      <p:ext uri="{BB962C8B-B14F-4D97-AF65-F5344CB8AC3E}">
        <p14:creationId xmlns:p14="http://schemas.microsoft.com/office/powerpoint/2010/main" val="2701476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DBC2D81-3F50-4E10-B984-F06AE7DA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41" y="194462"/>
            <a:ext cx="7597518" cy="475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ÐÐ°ÑÑÐ¸Ð½ÐºÐ¸ Ð¿Ð¾ Ð·Ð°Ð¿ÑÐ¾ÑÑ big data memes">
            <a:extLst>
              <a:ext uri="{FF2B5EF4-FFF2-40B4-BE49-F238E27FC236}">
                <a16:creationId xmlns:a16="http://schemas.microsoft.com/office/drawing/2014/main" id="{AF5B5CA8-B55C-4E2D-A7B5-F10E316F6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87" y="244046"/>
            <a:ext cx="8118225" cy="465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447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>
                <a:solidFill>
                  <a:srgbClr val="464547"/>
                </a:solidFill>
              </a:rPr>
              <a:t>STACKOVERFLOW</a:t>
            </a:r>
            <a:r>
              <a:rPr lang="en-US" cap="all" dirty="0"/>
              <a:t> DATA PIPELINE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F17364-1836-4E47-AEA2-803A5FE49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721" y="1019431"/>
            <a:ext cx="5888557" cy="353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1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DATA 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83C3A-BCDF-4304-B3B2-2C3CBC220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78" y="833841"/>
            <a:ext cx="1100690" cy="1100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30FF6-DA78-4070-A15C-EF91766BB6D3}"/>
              </a:ext>
            </a:extLst>
          </p:cNvPr>
          <p:cNvSpPr txBox="1"/>
          <p:nvPr/>
        </p:nvSpPr>
        <p:spPr>
          <a:xfrm>
            <a:off x="631400" y="4037356"/>
            <a:ext cx="2353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Stack </a:t>
            </a:r>
            <a:r>
              <a:rPr lang="en-US" sz="1600" dirty="0">
                <a:solidFill>
                  <a:srgbClr val="464547"/>
                </a:solidFill>
                <a:latin typeface="Arial Black" panose="020B0A04020102020204" pitchFamily="34" charset="0"/>
                <a:cs typeface="Trebuchet MS"/>
              </a:rPr>
              <a:t>Exchange</a:t>
            </a:r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E5417-4CC6-413C-A9F6-248FF8F71933}"/>
              </a:ext>
            </a:extLst>
          </p:cNvPr>
          <p:cNvSpPr txBox="1"/>
          <p:nvPr/>
        </p:nvSpPr>
        <p:spPr>
          <a:xfrm>
            <a:off x="956950" y="1944506"/>
            <a:ext cx="1817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Public dump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02C357-F438-4FDB-B830-645FB3868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541" y="2893453"/>
            <a:ext cx="1019168" cy="10191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8B4CD1-2DDC-497D-BC60-AF3F0AC37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329" y="842210"/>
            <a:ext cx="4247652" cy="37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32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3820405" cy="1077987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Environment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75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ÐÐ°ÑÑÐ¸Ð½ÐºÐ¸ Ð¿Ð¾ Ð·Ð°Ð¿ÑÐ¾ÑÑ hadoop memes">
            <a:extLst>
              <a:ext uri="{FF2B5EF4-FFF2-40B4-BE49-F238E27FC236}">
                <a16:creationId xmlns:a16="http://schemas.microsoft.com/office/drawing/2014/main" id="{69B2A0A8-541C-49B7-A557-FE045D136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511" y="238819"/>
            <a:ext cx="4626978" cy="466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55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Hortonworks data platform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ACB29-8D80-4B10-A400-9E0436AA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874" y="804503"/>
            <a:ext cx="6954252" cy="385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03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617"/>
            <a:ext cx="9144000" cy="4248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704356"/>
            <a:ext cx="9144000" cy="4160414"/>
          </a:xfrm>
          <a:prstGeom prst="rect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4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pPr defTabSz="457142">
              <a:lnSpc>
                <a:spcPct val="90000"/>
              </a:lnSpc>
              <a:buClr>
                <a:srgbClr val="39C2D7"/>
              </a:buClr>
            </a:pPr>
            <a:r>
              <a:rPr lang="en-US" dirty="0"/>
              <a:t>AGENDA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95940" y="1095260"/>
            <a:ext cx="3639245" cy="539086"/>
            <a:chOff x="484495" y="1571464"/>
            <a:chExt cx="3639244" cy="539086"/>
          </a:xfrm>
        </p:grpSpPr>
        <p:sp>
          <p:nvSpPr>
            <p:cNvPr id="4" name="Rounded Rectangle 3"/>
            <p:cNvSpPr/>
            <p:nvPr/>
          </p:nvSpPr>
          <p:spPr>
            <a:xfrm>
              <a:off x="484495" y="1571464"/>
              <a:ext cx="3639244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14150" y="1646585"/>
              <a:ext cx="388844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2995" y="1683291"/>
              <a:ext cx="304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Big Data Overview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95944" y="2025250"/>
            <a:ext cx="3639242" cy="539086"/>
            <a:chOff x="445082" y="2455315"/>
            <a:chExt cx="3639242" cy="539086"/>
          </a:xfrm>
        </p:grpSpPr>
        <p:grpSp>
          <p:nvGrpSpPr>
            <p:cNvPr id="7" name="Group 6"/>
            <p:cNvGrpSpPr/>
            <p:nvPr/>
          </p:nvGrpSpPr>
          <p:grpSpPr>
            <a:xfrm>
              <a:off x="445082" y="2455315"/>
              <a:ext cx="3639242" cy="539086"/>
              <a:chOff x="484497" y="3312505"/>
              <a:chExt cx="3639242" cy="539086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484497" y="3312505"/>
                <a:ext cx="3639242" cy="539086"/>
              </a:xfrm>
              <a:prstGeom prst="roundRect">
                <a:avLst>
                  <a:gd name="adj" fmla="val 43249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endParaRPr lang="en-US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14150" y="3387626"/>
                <a:ext cx="388844" cy="388844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r>
                  <a:rPr lang="en-US" sz="1800" dirty="0">
                    <a:solidFill>
                      <a:prstClr val="white"/>
                    </a:solidFill>
                    <a:latin typeface="Arial Black" panose="020B0A04020102020204" pitchFamily="34" charset="0"/>
                  </a:rPr>
                  <a:t>2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002994" y="3387627"/>
                <a:ext cx="30484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solidFill>
                    <a:prstClr val="white"/>
                  </a:solidFill>
                  <a:cs typeface="Trebuchet MS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971432" y="2567146"/>
              <a:ext cx="2735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Problem Overview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95939" y="2955240"/>
            <a:ext cx="3639245" cy="539086"/>
            <a:chOff x="445077" y="3346949"/>
            <a:chExt cx="3639245" cy="539086"/>
          </a:xfrm>
        </p:grpSpPr>
        <p:sp>
          <p:nvSpPr>
            <p:cNvPr id="56" name="Rounded Rectangle 55"/>
            <p:cNvSpPr/>
            <p:nvPr/>
          </p:nvSpPr>
          <p:spPr>
            <a:xfrm>
              <a:off x="445077" y="3346949"/>
              <a:ext cx="3639245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84586" y="3422070"/>
              <a:ext cx="418401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2987" y="3447312"/>
              <a:ext cx="3031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Environment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E0C927-D2F5-41D7-808E-D1A1A2C5C980}"/>
              </a:ext>
            </a:extLst>
          </p:cNvPr>
          <p:cNvGrpSpPr/>
          <p:nvPr/>
        </p:nvGrpSpPr>
        <p:grpSpPr>
          <a:xfrm>
            <a:off x="2501538" y="3885230"/>
            <a:ext cx="3639245" cy="539086"/>
            <a:chOff x="445077" y="3346949"/>
            <a:chExt cx="3639245" cy="539086"/>
          </a:xfrm>
        </p:grpSpPr>
        <p:sp>
          <p:nvSpPr>
            <p:cNvPr id="20" name="Rounded Rectangle 55">
              <a:extLst>
                <a:ext uri="{FF2B5EF4-FFF2-40B4-BE49-F238E27FC236}">
                  <a16:creationId xmlns:a16="http://schemas.microsoft.com/office/drawing/2014/main" id="{CAFD3C3B-ADF0-41FB-A3D7-AB860AB8B325}"/>
                </a:ext>
              </a:extLst>
            </p:cNvPr>
            <p:cNvSpPr/>
            <p:nvPr/>
          </p:nvSpPr>
          <p:spPr>
            <a:xfrm>
              <a:off x="445077" y="3346949"/>
              <a:ext cx="3639245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2DBE44A-C985-4EA4-A078-224504CFC759}"/>
                </a:ext>
              </a:extLst>
            </p:cNvPr>
            <p:cNvSpPr/>
            <p:nvPr/>
          </p:nvSpPr>
          <p:spPr>
            <a:xfrm>
              <a:off x="584586" y="3422070"/>
              <a:ext cx="418401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BA1609-C159-4C14-AE44-51DF7BF19945}"/>
                </a:ext>
              </a:extLst>
            </p:cNvPr>
            <p:cNvSpPr txBox="1"/>
            <p:nvPr/>
          </p:nvSpPr>
          <p:spPr>
            <a:xfrm>
              <a:off x="1002987" y="3447312"/>
              <a:ext cx="3031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Narrowing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875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6786345" cy="1324209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Narrowing down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https://github.com/sergysta/bd-workshop-may.git</a:t>
            </a:r>
          </a:p>
        </p:txBody>
      </p:sp>
    </p:spTree>
    <p:extLst>
      <p:ext uri="{BB962C8B-B14F-4D97-AF65-F5344CB8AC3E}">
        <p14:creationId xmlns:p14="http://schemas.microsoft.com/office/powerpoint/2010/main" val="958697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ÐÐ°ÑÑÐ¸Ð½ÐºÐ¸ Ð¿Ð¾ Ð·Ð°Ð¿ÑÐ¾ÑÑ scala memes">
            <a:extLst>
              <a:ext uri="{FF2B5EF4-FFF2-40B4-BE49-F238E27FC236}">
                <a16:creationId xmlns:a16="http://schemas.microsoft.com/office/drawing/2014/main" id="{11FB99D4-0905-4359-816C-AC52DC22E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13" y="251159"/>
            <a:ext cx="6961773" cy="464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363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 SQL</a:t>
            </a:r>
          </a:p>
        </p:txBody>
      </p:sp>
      <p:pic>
        <p:nvPicPr>
          <p:cNvPr id="1026" name="Picture 2" descr="Diagram of the Unified Dataset API in Apache Spark 2.0">
            <a:extLst>
              <a:ext uri="{FF2B5EF4-FFF2-40B4-BE49-F238E27FC236}">
                <a16:creationId xmlns:a16="http://schemas.microsoft.com/office/drawing/2014/main" id="{5F0D13D7-AD6E-4F14-A62A-8965C7C17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52" y="788683"/>
            <a:ext cx="7168896" cy="401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439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PROCESS STACKOVERFLOW DUMP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3B77F-3E0A-49C0-B45B-F0D314897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39" y="1723994"/>
            <a:ext cx="7832521" cy="169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12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Hive</a:t>
            </a:r>
          </a:p>
        </p:txBody>
      </p:sp>
      <p:pic>
        <p:nvPicPr>
          <p:cNvPr id="2050" name="Picture 2" descr="https://habrastorage.org/r/w1560/getpro/habr/post_images/607/31d/b11/60731db1124ac0f5bccca2b15b798d24.png">
            <a:extLst>
              <a:ext uri="{FF2B5EF4-FFF2-40B4-BE49-F238E27FC236}">
                <a16:creationId xmlns:a16="http://schemas.microsoft.com/office/drawing/2014/main" id="{B43BD649-607F-4384-B3EE-6D7349786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10" y="883078"/>
            <a:ext cx="4558379" cy="378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761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67332-D6D0-488D-9AA2-85708A23A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95" y="1847787"/>
            <a:ext cx="8192210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87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ELK: Elasticsearch, </a:t>
            </a:r>
            <a:r>
              <a:rPr lang="en-US" cap="all" dirty="0" err="1"/>
              <a:t>logstash</a:t>
            </a:r>
            <a:r>
              <a:rPr lang="en-US" cap="all" dirty="0"/>
              <a:t>, </a:t>
            </a:r>
            <a:r>
              <a:rPr lang="en-US" cap="all" dirty="0" err="1"/>
              <a:t>kibana</a:t>
            </a:r>
            <a:endParaRPr lang="en-US" cap="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9577D-6E13-4270-8E57-3EBF41326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26" y="930442"/>
            <a:ext cx="7044148" cy="38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89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ELASTICSEARCH</a:t>
            </a:r>
          </a:p>
        </p:txBody>
      </p:sp>
      <p:pic>
        <p:nvPicPr>
          <p:cNvPr id="3074" name="Picture 2" descr="ÐÐ°ÑÑÐ¸Ð½ÐºÐ¸ Ð¿Ð¾ Ð·Ð°Ð¿ÑÐ¾ÑÑ elasticsearch cluster architecture">
            <a:extLst>
              <a:ext uri="{FF2B5EF4-FFF2-40B4-BE49-F238E27FC236}">
                <a16:creationId xmlns:a16="http://schemas.microsoft.com/office/drawing/2014/main" id="{82EB621E-6F71-4E92-B612-8DA2A184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5" y="1275472"/>
            <a:ext cx="8641850" cy="259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21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provide data for 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2CD36-C9A0-4383-AE54-301B04DBD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02605"/>
            <a:ext cx="8686800" cy="213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0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 streaming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54FE9-09F8-4B8D-9170-4869379246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203201" y="1025010"/>
            <a:ext cx="6737597" cy="13152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A11122-FB88-4206-9146-4A8B61553C6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230621" y="2925396"/>
            <a:ext cx="6682757" cy="14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2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135188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BIG DATA Overview</a:t>
            </a:r>
          </a:p>
        </p:txBody>
      </p:sp>
    </p:spTree>
    <p:extLst>
      <p:ext uri="{BB962C8B-B14F-4D97-AF65-F5344CB8AC3E}">
        <p14:creationId xmlns:p14="http://schemas.microsoft.com/office/powerpoint/2010/main" val="2080262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Add streaming data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17772-D164-4242-BEF3-4EA1A674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4" y="1932161"/>
            <a:ext cx="8007452" cy="12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32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kafka</a:t>
            </a:r>
            <a:endParaRPr lang="en-US" cap="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5C002A-CA3E-45A4-9400-28D2E8F24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98" y="962588"/>
            <a:ext cx="6386804" cy="363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97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logstash</a:t>
            </a:r>
            <a:endParaRPr lang="en-US" cap="all" dirty="0"/>
          </a:p>
        </p:txBody>
      </p:sp>
      <p:pic>
        <p:nvPicPr>
          <p:cNvPr id="2050" name="Picture 2" descr="ÐÐ°ÑÑÐ¸Ð½ÐºÐ¸ Ð¿Ð¾ Ð·Ð°Ð¿ÑÐ¾ÑÑ logstash">
            <a:extLst>
              <a:ext uri="{FF2B5EF4-FFF2-40B4-BE49-F238E27FC236}">
                <a16:creationId xmlns:a16="http://schemas.microsoft.com/office/drawing/2014/main" id="{E1E8C42C-D550-4DC5-9474-D3656AA01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9" y="826051"/>
            <a:ext cx="8702842" cy="376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961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Provide streaming data for 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9315C-0D8A-4C71-8E4C-DA1ADC951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8" y="1759684"/>
            <a:ext cx="8404484" cy="16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59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B12A6-1449-4A1D-9727-E76F10066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5" y="1226703"/>
            <a:ext cx="8870449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00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Never stop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8B3-A346-46BA-9D2A-5D7A0C99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440" y="762000"/>
            <a:ext cx="5787119" cy="40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92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b="1005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6" y="2869955"/>
            <a:ext cx="3352777" cy="590931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sz="3300" dirty="0"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0128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ÐÐ°ÑÑÐ¸Ð½ÐºÐ¸ Ð¿Ð¾ Ð·Ð°Ð¿ÑÐ¾ÑÑ big data memes">
            <a:extLst>
              <a:ext uri="{FF2B5EF4-FFF2-40B4-BE49-F238E27FC236}">
                <a16:creationId xmlns:a16="http://schemas.microsoft.com/office/drawing/2014/main" id="{EF3EC2E7-5823-42F4-9BE5-FDDCAF516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385" y="242261"/>
            <a:ext cx="6075229" cy="465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420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Prerequisites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" y="833339"/>
            <a:ext cx="7916091" cy="41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5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Lambda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88" y="783126"/>
            <a:ext cx="6703423" cy="37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6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KAPPA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6" y="1772546"/>
            <a:ext cx="7041747" cy="19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01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hadoop</a:t>
            </a:r>
            <a:endParaRPr lang="en-US" cap="all" dirty="0"/>
          </a:p>
        </p:txBody>
      </p:sp>
      <p:pic>
        <p:nvPicPr>
          <p:cNvPr id="3074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1C4D0BE-D57F-4CF0-BCFC-6E2C79663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5" b="5342"/>
          <a:stretch/>
        </p:blipFill>
        <p:spPr bwMode="auto">
          <a:xfrm>
            <a:off x="2000250" y="810126"/>
            <a:ext cx="5143500" cy="38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360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hdfs</a:t>
            </a:r>
            <a:endParaRPr lang="en-US" cap="all" dirty="0"/>
          </a:p>
        </p:txBody>
      </p:sp>
      <p:pic>
        <p:nvPicPr>
          <p:cNvPr id="1026" name="Picture 2" descr="HDFS_2">
            <a:extLst>
              <a:ext uri="{FF2B5EF4-FFF2-40B4-BE49-F238E27FC236}">
                <a16:creationId xmlns:a16="http://schemas.microsoft.com/office/drawing/2014/main" id="{C7AA654A-6691-4A19-B4DC-B67B2883A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2"/>
          <a:stretch/>
        </p:blipFill>
        <p:spPr bwMode="auto">
          <a:xfrm>
            <a:off x="1624826" y="903005"/>
            <a:ext cx="5894347" cy="371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1583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_Theme_New_Branding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fault_Theme_New_Branding" id="{F44461B2-AF6A-43E2-983F-9CBDDF0D7526}" vid="{C2FB4653-F6BE-4DFB-BF54-01803F1D6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004590A9E7CD4DB506D6A0DF7E7763" ma:contentTypeVersion="1" ma:contentTypeDescription="Create a new document." ma:contentTypeScope="" ma:versionID="72b59b7e527a859f0d205629d9629db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78CC6C9-557B-4ED0-96C7-1B9864D886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252F03-66E4-4D5C-BFAC-373E6EFF5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2BFC51-01A4-4F2B-A31B-52BB30407D5B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sharepoint/v3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14998</TotalTime>
  <Words>175</Words>
  <Application>Microsoft Office PowerPoint</Application>
  <PresentationFormat>On-screen Show (16:9)</PresentationFormat>
  <Paragraphs>82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Arial Black</vt:lpstr>
      <vt:lpstr>Calibri</vt:lpstr>
      <vt:lpstr>Lucida Grande</vt:lpstr>
      <vt:lpstr>Trebuchet MS</vt:lpstr>
      <vt:lpstr>Default_Theme_New_Branding</vt:lpstr>
      <vt:lpstr>PowerPoint Presentation</vt:lpstr>
      <vt:lpstr>PowerPoint Presentation</vt:lpstr>
      <vt:lpstr>BIG DATA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study:  PROBLEM OVERVIEW</vt:lpstr>
      <vt:lpstr>PowerPoint Presentation</vt:lpstr>
      <vt:lpstr>PowerPoint Presentation</vt:lpstr>
      <vt:lpstr>PowerPoint Presentation</vt:lpstr>
      <vt:lpstr>Case study:  Environment</vt:lpstr>
      <vt:lpstr>PowerPoint Presentation</vt:lpstr>
      <vt:lpstr>PowerPoint Presentation</vt:lpstr>
      <vt:lpstr>Case study:  Narrowing down https://github.com/sergysta/bd-workshop-may.git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Katsiaryna Sadouskaya</dc:creator>
  <cp:lastModifiedBy>Sergei Stafeev</cp:lastModifiedBy>
  <cp:revision>473</cp:revision>
  <dcterms:created xsi:type="dcterms:W3CDTF">2016-08-01T14:14:36Z</dcterms:created>
  <dcterms:modified xsi:type="dcterms:W3CDTF">2019-05-23T13:46:48Z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0x01010089004590A9E7CD4DB506D6A0DF7E7763</vt:lpwstr>
  </property>
</Properties>
</file>